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7" r:id="rId2"/>
    <p:sldId id="408" r:id="rId3"/>
    <p:sldId id="418" r:id="rId4"/>
    <p:sldId id="423" r:id="rId5"/>
    <p:sldId id="412" r:id="rId6"/>
    <p:sldId id="427" r:id="rId7"/>
    <p:sldId id="419" r:id="rId8"/>
    <p:sldId id="420" r:id="rId9"/>
    <p:sldId id="426" r:id="rId10"/>
    <p:sldId id="373" r:id="rId11"/>
    <p:sldId id="421" r:id="rId12"/>
    <p:sldId id="424" r:id="rId13"/>
    <p:sldId id="425" r:id="rId14"/>
    <p:sldId id="303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122" d="100"/>
          <a:sy n="122" d="100"/>
        </p:scale>
        <p:origin x="427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41A63-B930-4384-B81B-C0EDA34DA0E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447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54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s://www.uibk.ac.at/projects/noscemu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1210800" y="1651892"/>
            <a:ext cx="3204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adaptation.</a:t>
            </a:r>
          </a:p>
          <a:p>
            <a:r>
              <a:rPr lang="fr-FR" dirty="0"/>
              <a:t>- Chaque dictionnaire peut être interopérable avec l’ensemble et avec chacun des autres dictionnaires .</a:t>
            </a:r>
          </a:p>
          <a:p>
            <a:r>
              <a:rPr lang="fr-FR" dirty="0"/>
              <a:t>- </a:t>
            </a:r>
            <a:r>
              <a:rPr lang="el-G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ἐγκύκλιος παιδεία</a:t>
            </a:r>
            <a:endParaRPr lang="fr-FR" b="1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Créer des systèmes de savoir.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8F7A7A-4051-795C-3B0C-8AF03C617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18" y="1362832"/>
            <a:ext cx="7152640" cy="3108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2CA2CF-5565-54B3-0D56-D86EB69E86A7}"/>
              </a:ext>
            </a:extLst>
          </p:cNvPr>
          <p:cNvSpPr txBox="1"/>
          <p:nvPr/>
        </p:nvSpPr>
        <p:spPr>
          <a:xfrm>
            <a:off x="4941518" y="4471792"/>
            <a:ext cx="6532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 Dictionnaire encyclopédique des sciences médicales / [publ. sous la] dir. de M. A. Dechambre . - série 1 , tome 34 , EMB - EPI.</a:t>
            </a:r>
          </a:p>
          <a:p>
            <a:r>
              <a:rPr lang="fr-FR"/>
              <a:t>Paris : G. Masson : P. Asselin, 1887. 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189489" y="733467"/>
            <a:ext cx="102513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755D4C"/>
                </a:solidFill>
              </a:rPr>
              <a:t>1 – Structure et organisation des dictionnaires de médecine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Éléments de contexte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Objectifs initiaux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Premiers arbitrages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2 – Du repérage à la présentation des données: questions et enjeux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Granularité des données: structuration et encodage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Conception de l’interface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3 – Pistes de recherche ouvertes par les nouvelles données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De nouvelles données pour de nouvelles recherches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Étude de cas : le renouvellement du vocabulaire médical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2908478" y="528313"/>
            <a:ext cx="6375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Les dictionnaire de médecine en contexte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90A63-7141-3F54-5ADA-FE2112AB2C28}"/>
              </a:ext>
            </a:extLst>
          </p:cNvPr>
          <p:cNvSpPr txBox="1"/>
          <p:nvPr/>
        </p:nvSpPr>
        <p:spPr>
          <a:xfrm>
            <a:off x="507304" y="1628383"/>
            <a:ext cx="327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manuscript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6933554" y="5165130"/>
            <a:ext cx="4190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sz="1400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sz="1400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sz="1400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3.</a:t>
            </a:r>
            <a:endParaRPr lang="fr-FR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EA625B-1E14-6811-F892-729BF95F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393" y="2187203"/>
            <a:ext cx="5238041" cy="28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6952343" y="5160437"/>
            <a:ext cx="41902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Exemple de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grec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du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G.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Gaulminus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Theodori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Prodromi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philosophi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Rhodanthes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Dosiclis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amorum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libri IX, Paris, 1625, p. 21.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4DC10E-C9C0-C554-943D-DF30A683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43" y="1772998"/>
            <a:ext cx="4895280" cy="32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 artificiel un programme basé sur le modèle des neurones, qui permet la reconnaissance et l’</a:t>
            </a:r>
            <a:r>
              <a:rPr lang="fr-FR" dirty="0" err="1"/>
              <a:t>apprentisage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pic>
        <p:nvPicPr>
          <p:cNvPr id="14" name="Picture 13" descr="Background pattern, icon&#10;&#10;Description automatically generated">
            <a:extLst>
              <a:ext uri="{FF2B5EF4-FFF2-40B4-BE49-F238E27FC236}">
                <a16:creationId xmlns:a16="http://schemas.microsoft.com/office/drawing/2014/main" id="{1464C202-E0D2-FDFC-960B-DD2063A86E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52" y="1550097"/>
            <a:ext cx="6571027" cy="37578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F22803-A748-07B6-0B8B-818CE2F1A30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741101" y="2517732"/>
            <a:ext cx="1415441" cy="487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17AEAC-CFFB-4847-C10F-E60A5EEEA24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390372" y="3319397"/>
            <a:ext cx="1766170" cy="2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EBDAE-2653-6C4C-75F4-985E7C82ED93}"/>
              </a:ext>
            </a:extLst>
          </p:cNvPr>
          <p:cNvSpPr/>
          <p:nvPr/>
        </p:nvSpPr>
        <p:spPr>
          <a:xfrm>
            <a:off x="4421688" y="2939204"/>
            <a:ext cx="319413" cy="131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0A3604-BA2E-1379-918B-8140E56DF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63" y="3246238"/>
            <a:ext cx="335309" cy="1463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ED0C80-9B28-DEFF-7823-FFE105EB7B9C}"/>
              </a:ext>
            </a:extLst>
          </p:cNvPr>
          <p:cNvCxnSpPr>
            <a:cxnSpLocks/>
          </p:cNvCxnSpPr>
          <p:nvPr/>
        </p:nvCxnSpPr>
        <p:spPr>
          <a:xfrm>
            <a:off x="4741101" y="3670844"/>
            <a:ext cx="1459283" cy="91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73325D0-EF68-9873-1DD6-547AA3CD8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92" y="3524527"/>
            <a:ext cx="335309" cy="146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06BEBE-AF43-D1FD-19CB-E6D50E1D4A86}"/>
              </a:ext>
            </a:extLst>
          </p:cNvPr>
          <p:cNvSpPr txBox="1"/>
          <p:nvPr/>
        </p:nvSpPr>
        <p:spPr>
          <a:xfrm>
            <a:off x="9265562" y="2950064"/>
            <a:ext cx="7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σθαι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76789-478C-24EA-C3E7-8DFB4F7C4C88}"/>
              </a:ext>
            </a:extLst>
          </p:cNvPr>
          <p:cNvSpPr txBox="1"/>
          <p:nvPr/>
        </p:nvSpPr>
        <p:spPr>
          <a:xfrm>
            <a:off x="9265562" y="3970753"/>
            <a:ext cx="61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¥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ç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837B5D-7B3B-4526-F38F-3AAA91C2CF76}"/>
              </a:ext>
            </a:extLst>
          </p:cNvPr>
          <p:cNvCxnSpPr>
            <a:cxnSpLocks/>
          </p:cNvCxnSpPr>
          <p:nvPr/>
        </p:nvCxnSpPr>
        <p:spPr>
          <a:xfrm flipV="1">
            <a:off x="6757792" y="3241239"/>
            <a:ext cx="937905" cy="356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495828-FA1A-D113-0889-2719B96B1387}"/>
              </a:ext>
            </a:extLst>
          </p:cNvPr>
          <p:cNvCxnSpPr>
            <a:cxnSpLocks/>
          </p:cNvCxnSpPr>
          <p:nvPr/>
        </p:nvCxnSpPr>
        <p:spPr>
          <a:xfrm flipV="1">
            <a:off x="6801633" y="4224438"/>
            <a:ext cx="894064" cy="3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8C860FE-29F6-B29B-9B67-F6026E344C9D}"/>
              </a:ext>
            </a:extLst>
          </p:cNvPr>
          <p:cNvSpPr/>
          <p:nvPr/>
        </p:nvSpPr>
        <p:spPr>
          <a:xfrm>
            <a:off x="8438306" y="4105120"/>
            <a:ext cx="646354" cy="211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5FC3B7-2089-D228-6528-1D0649E970E1}"/>
              </a:ext>
            </a:extLst>
          </p:cNvPr>
          <p:cNvCxnSpPr>
            <a:cxnSpLocks/>
          </p:cNvCxnSpPr>
          <p:nvPr/>
        </p:nvCxnSpPr>
        <p:spPr>
          <a:xfrm flipV="1">
            <a:off x="6694675" y="3365920"/>
            <a:ext cx="1106955" cy="1068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7B45EF-84CA-2FA7-4EF6-4B6CC0F533C2}"/>
              </a:ext>
            </a:extLst>
          </p:cNvPr>
          <p:cNvCxnSpPr>
            <a:cxnSpLocks/>
          </p:cNvCxnSpPr>
          <p:nvPr/>
        </p:nvCxnSpPr>
        <p:spPr>
          <a:xfrm>
            <a:off x="6694675" y="2642543"/>
            <a:ext cx="952790" cy="474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CD0D86-5302-134A-09FE-65D0BCEA242C}"/>
              </a:ext>
            </a:extLst>
          </p:cNvPr>
          <p:cNvCxnSpPr>
            <a:cxnSpLocks/>
          </p:cNvCxnSpPr>
          <p:nvPr/>
        </p:nvCxnSpPr>
        <p:spPr>
          <a:xfrm>
            <a:off x="6648265" y="2724411"/>
            <a:ext cx="1153365" cy="1232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491FF0-F2B0-63F1-43F3-CB47C83E8AEC}"/>
              </a:ext>
            </a:extLst>
          </p:cNvPr>
          <p:cNvCxnSpPr>
            <a:cxnSpLocks/>
          </p:cNvCxnSpPr>
          <p:nvPr/>
        </p:nvCxnSpPr>
        <p:spPr>
          <a:xfrm>
            <a:off x="6694675" y="3764071"/>
            <a:ext cx="998170" cy="391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F45E2AE-FEAC-E00B-B0C4-1FF0821D5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989" y="3018340"/>
            <a:ext cx="664522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644217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E922E9-14B9-B3D8-ED7E-1DA3D0FE503B}"/>
              </a:ext>
            </a:extLst>
          </p:cNvPr>
          <p:cNvSpPr txBox="1"/>
          <p:nvPr/>
        </p:nvSpPr>
        <p:spPr>
          <a:xfrm>
            <a:off x="2657562" y="2631136"/>
            <a:ext cx="1853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Latin: </a:t>
            </a:r>
          </a:p>
          <a:p>
            <a:r>
              <a:rPr lang="fr-FR" dirty="0"/>
              <a:t>Les S long </a:t>
            </a:r>
            <a:r>
              <a:rPr lang="en-GB" dirty="0"/>
              <a:t>et les possible ligature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A9EC4-AC1C-1F85-B83D-156144D62ACD}"/>
              </a:ext>
            </a:extLst>
          </p:cNvPr>
          <p:cNvSpPr txBox="1"/>
          <p:nvPr/>
        </p:nvSpPr>
        <p:spPr>
          <a:xfrm>
            <a:off x="6513600" y="5838334"/>
            <a:ext cx="496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Problèmes posé par l’alphabet Grec: </a:t>
            </a:r>
            <a:r>
              <a:rPr lang="el-GR" sz="1600" dirty="0"/>
              <a:t> </a:t>
            </a:r>
            <a:r>
              <a:rPr lang="en-GB" sz="1600" dirty="0"/>
              <a:t>Les ligature et les </a:t>
            </a:r>
            <a:r>
              <a:rPr lang="en-GB" sz="1600" dirty="0" err="1"/>
              <a:t>diacritiques</a:t>
            </a:r>
            <a:r>
              <a:rPr lang="en-GB" sz="1600" dirty="0"/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8AB0A5-7EA1-2258-8B92-9A29473D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31" y="3242325"/>
            <a:ext cx="92456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34067E-F1A4-B7E1-9967-739D000F1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67" y="4865778"/>
            <a:ext cx="863600" cy="1011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E3AD5E-DA44-9654-B4B6-BE1DF2CB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25" y="1496754"/>
            <a:ext cx="87376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86E78C-35E4-5421-7D92-887C9D6EA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686" y="2719237"/>
            <a:ext cx="894080" cy="111879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06E0A-68BB-0E17-5965-B76594A92365}"/>
              </a:ext>
            </a:extLst>
          </p:cNvPr>
          <p:cNvSpPr/>
          <p:nvPr/>
        </p:nvSpPr>
        <p:spPr>
          <a:xfrm>
            <a:off x="7635951" y="3557392"/>
            <a:ext cx="924560" cy="5198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E9072-17A5-B72A-620C-D59C1351A76A}"/>
              </a:ext>
            </a:extLst>
          </p:cNvPr>
          <p:cNvSpPr txBox="1"/>
          <p:nvPr/>
        </p:nvSpPr>
        <p:spPr>
          <a:xfrm>
            <a:off x="8884031" y="3440148"/>
            <a:ext cx="1158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καὶ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7EEDE-2C77-43A9-0687-FCC3074DE39C}"/>
              </a:ext>
            </a:extLst>
          </p:cNvPr>
          <p:cNvSpPr txBox="1"/>
          <p:nvPr/>
        </p:nvSpPr>
        <p:spPr>
          <a:xfrm>
            <a:off x="9047769" y="5017444"/>
            <a:ext cx="102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ος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583ECE-B28A-BE43-B0ED-1FCD9557931F}"/>
              </a:ext>
            </a:extLst>
          </p:cNvPr>
          <p:cNvSpPr txBox="1"/>
          <p:nvPr/>
        </p:nvSpPr>
        <p:spPr>
          <a:xfrm>
            <a:off x="9047769" y="1935776"/>
            <a:ext cx="831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ἄ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36C6A6-82C1-150A-8EBE-EC671594D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086" y="4603315"/>
            <a:ext cx="589280" cy="882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B6FE5-3797-A79D-8014-49CAA79EF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91" y="1597357"/>
            <a:ext cx="965200" cy="11187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F2C2E3-1CE1-5D08-2A0E-CCF3C02D54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330" y="2051165"/>
            <a:ext cx="920576" cy="518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DBF20A-9C28-874E-F70F-FCF2A9E0F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5951" y="5171818"/>
            <a:ext cx="92057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69DD80-E246-C95F-628D-B13FC33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4" y="475333"/>
            <a:ext cx="3626524" cy="5624185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186532E1-8705-37E3-3FD3-B99B6AFF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" y="475334"/>
            <a:ext cx="3466793" cy="562418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B82941-2D39-102F-6163-415F88678B10}"/>
              </a:ext>
            </a:extLst>
          </p:cNvPr>
          <p:cNvSpPr/>
          <p:nvPr/>
        </p:nvSpPr>
        <p:spPr>
          <a:xfrm>
            <a:off x="4922729" y="2455101"/>
            <a:ext cx="2442575" cy="7139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2D7E3-D25B-D651-295C-E90F0E5E266F}"/>
              </a:ext>
            </a:extLst>
          </p:cNvPr>
          <p:cNvSpPr txBox="1"/>
          <p:nvPr/>
        </p:nvSpPr>
        <p:spPr>
          <a:xfrm>
            <a:off x="4847572" y="3416968"/>
            <a:ext cx="251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un nettoyage automatique et une reconnaissance des zones de textes, on doit repasser pour s’assurer que les colonnes soit bien reconnus.</a:t>
            </a:r>
          </a:p>
        </p:txBody>
      </p:sp>
    </p:spTree>
    <p:extLst>
      <p:ext uri="{BB962C8B-B14F-4D97-AF65-F5344CB8AC3E}">
        <p14:creationId xmlns:p14="http://schemas.microsoft.com/office/powerpoint/2010/main" val="15910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988</Words>
  <Application>Microsoft Office PowerPoint</Application>
  <PresentationFormat>Widescreen</PresentationFormat>
  <Paragraphs>128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IFAO-Grec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Cahal Taaffe</cp:lastModifiedBy>
  <cp:revision>487</cp:revision>
  <dcterms:created xsi:type="dcterms:W3CDTF">2022-06-22T23:35:51Z</dcterms:created>
  <dcterms:modified xsi:type="dcterms:W3CDTF">2022-09-21T17:20:49Z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